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6" r:id="rId2"/>
    <p:sldId id="258" r:id="rId3"/>
    <p:sldId id="259" r:id="rId4"/>
    <p:sldId id="261" r:id="rId5"/>
    <p:sldId id="260" r:id="rId6"/>
    <p:sldId id="278" r:id="rId7"/>
    <p:sldId id="262" r:id="rId8"/>
    <p:sldId id="279" r:id="rId9"/>
    <p:sldId id="287" r:id="rId10"/>
    <p:sldId id="289" r:id="rId11"/>
    <p:sldId id="290" r:id="rId12"/>
    <p:sldId id="291" r:id="rId13"/>
    <p:sldId id="263" r:id="rId14"/>
    <p:sldId id="271" r:id="rId15"/>
    <p:sldId id="272" r:id="rId16"/>
    <p:sldId id="273" r:id="rId17"/>
    <p:sldId id="277" r:id="rId18"/>
    <p:sldId id="275" r:id="rId19"/>
    <p:sldId id="274" r:id="rId20"/>
    <p:sldId id="276" r:id="rId21"/>
    <p:sldId id="265" r:id="rId22"/>
    <p:sldId id="267" r:id="rId23"/>
    <p:sldId id="268" r:id="rId24"/>
    <p:sldId id="288" r:id="rId25"/>
    <p:sldId id="264" r:id="rId26"/>
    <p:sldId id="284" r:id="rId27"/>
    <p:sldId id="269" r:id="rId28"/>
    <p:sldId id="280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1705" autoAdjust="0"/>
  </p:normalViewPr>
  <p:slideViewPr>
    <p:cSldViewPr>
      <p:cViewPr varScale="1">
        <p:scale>
          <a:sx n="58" d="100"/>
          <a:sy n="58" d="100"/>
        </p:scale>
        <p:origin x="-7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8B377C-3B6C-4BC7-8A4F-9746A1F36774}" type="datetimeFigureOut">
              <a:rPr lang="en-US" smtClean="0"/>
              <a:t>12/10/2012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F7D362-AF7D-4D2D-BD6A-4E64B2AA1C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9010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Lauren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F7D362-AF7D-4D2D-BD6A-4E64B2AA1CCF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Drew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F7D362-AF7D-4D2D-BD6A-4E64B2AA1CC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33050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Drew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F7D362-AF7D-4D2D-BD6A-4E64B2AA1CC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189428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Drew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F7D362-AF7D-4D2D-BD6A-4E64B2AA1CC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2309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Rebecca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F7D362-AF7D-4D2D-BD6A-4E64B2AA1CCF}" type="slidenum">
              <a:rPr lang="en-US" smtClean="0"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Reb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F7D362-AF7D-4D2D-BD6A-4E64B2AA1CCF}" type="slidenum">
              <a:rPr lang="en-US" smtClean="0"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Reb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F7D362-AF7D-4D2D-BD6A-4E64B2AA1CCF}" type="slidenum">
              <a:rPr lang="en-US" smtClean="0"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Reb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F7D362-AF7D-4D2D-BD6A-4E64B2AA1CCF}" type="slidenum">
              <a:rPr lang="en-US" smtClean="0"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Reb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F7D362-AF7D-4D2D-BD6A-4E64B2AA1CCF}" type="slidenum">
              <a:rPr lang="en-US" smtClean="0"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Lauren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F7D362-AF7D-4D2D-BD6A-4E64B2AA1CCF}" type="slidenum">
              <a:rPr lang="en-US" smtClean="0"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Lauren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F7D362-AF7D-4D2D-BD6A-4E64B2AA1CCF}" type="slidenum">
              <a:rPr lang="en-US" smtClean="0"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Lauren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F7D362-AF7D-4D2D-BD6A-4E64B2AA1CCF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Lauren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F7D362-AF7D-4D2D-BD6A-4E64B2AA1CCF}" type="slidenum">
              <a:rPr lang="en-US" smtClean="0"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Chu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F7D362-AF7D-4D2D-BD6A-4E64B2AA1CCF}" type="slidenum">
              <a:rPr lang="en-US" smtClean="0"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Chu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F7D362-AF7D-4D2D-BD6A-4E64B2AA1CCF}" type="slidenum">
              <a:rPr lang="en-US" smtClean="0"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Lauren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F7D362-AF7D-4D2D-BD6A-4E64B2AA1CCF}" type="slidenum">
              <a:rPr lang="en-US" smtClean="0"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Drew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F7D362-AF7D-4D2D-BD6A-4E64B2AA1CCF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16433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Drew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F7D362-AF7D-4D2D-BD6A-4E64B2AA1CCF}" type="slidenum">
              <a:rPr lang="en-US" smtClean="0"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Drew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F7D362-AF7D-4D2D-BD6A-4E64B2AA1CCF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77167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Drew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F7D362-AF7D-4D2D-BD6A-4E64B2AA1CCF}" type="slidenum">
              <a:rPr lang="en-US" smtClean="0"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F7D362-AF7D-4D2D-BD6A-4E64B2AA1CCF}" type="slidenum">
              <a:rPr lang="en-US" smtClean="0"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Lauren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F7D362-AF7D-4D2D-BD6A-4E64B2AA1CCF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Chu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F7D362-AF7D-4D2D-BD6A-4E64B2AA1CCF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Chu – Block</a:t>
            </a:r>
            <a:r>
              <a:rPr lang="en-US" baseline="0" dirty="0" smtClean="0"/>
              <a:t> Diagram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F7D362-AF7D-4D2D-BD6A-4E64B2AA1CCF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Chu</a:t>
            </a:r>
            <a:r>
              <a:rPr lang="en-US" baseline="0" dirty="0" smtClean="0"/>
              <a:t> - components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F7D362-AF7D-4D2D-BD6A-4E64B2AA1CCF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Drew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F7D362-AF7D-4D2D-BD6A-4E64B2AA1CCF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Drew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F7D362-AF7D-4D2D-BD6A-4E64B2AA1CCF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Drew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F7D362-AF7D-4D2D-BD6A-4E64B2AA1CC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7998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BA175-EF79-4FCF-810B-F0C0D37B41EF}" type="datetimeFigureOut">
              <a:rPr lang="en-US" smtClean="0"/>
              <a:t>12/10/2012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604BF-FE0B-4EF4-ACB9-3468A7B67A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BA175-EF79-4FCF-810B-F0C0D37B41EF}" type="datetimeFigureOut">
              <a:rPr lang="en-US" smtClean="0"/>
              <a:t>12/10/2012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604BF-FE0B-4EF4-ACB9-3468A7B67A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BA175-EF79-4FCF-810B-F0C0D37B41EF}" type="datetimeFigureOut">
              <a:rPr lang="en-US" smtClean="0"/>
              <a:t>12/10/2012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604BF-FE0B-4EF4-ACB9-3468A7B67A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BA175-EF79-4FCF-810B-F0C0D37B41EF}" type="datetimeFigureOut">
              <a:rPr lang="en-US" smtClean="0"/>
              <a:t>12/10/2012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604BF-FE0B-4EF4-ACB9-3468A7B67A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BA175-EF79-4FCF-810B-F0C0D37B41EF}" type="datetimeFigureOut">
              <a:rPr lang="en-US" smtClean="0"/>
              <a:t>12/10/2012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604BF-FE0B-4EF4-ACB9-3468A7B67A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BA175-EF79-4FCF-810B-F0C0D37B41EF}" type="datetimeFigureOut">
              <a:rPr lang="en-US" smtClean="0"/>
              <a:t>12/10/2012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604BF-FE0B-4EF4-ACB9-3468A7B67A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BA175-EF79-4FCF-810B-F0C0D37B41EF}" type="datetimeFigureOut">
              <a:rPr lang="en-US" smtClean="0"/>
              <a:t>12/10/2012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604BF-FE0B-4EF4-ACB9-3468A7B67A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BA175-EF79-4FCF-810B-F0C0D37B41EF}" type="datetimeFigureOut">
              <a:rPr lang="en-US" smtClean="0"/>
              <a:t>12/10/2012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604BF-FE0B-4EF4-ACB9-3468A7B67A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BA175-EF79-4FCF-810B-F0C0D37B41EF}" type="datetimeFigureOut">
              <a:rPr lang="en-US" smtClean="0"/>
              <a:t>12/10/2012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604BF-FE0B-4EF4-ACB9-3468A7B67A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BA175-EF79-4FCF-810B-F0C0D37B41EF}" type="datetimeFigureOut">
              <a:rPr lang="en-US" smtClean="0"/>
              <a:t>12/10/2012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604BF-FE0B-4EF4-ACB9-3468A7B67A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BA175-EF79-4FCF-810B-F0C0D37B41EF}" type="datetimeFigureOut">
              <a:rPr lang="en-US" smtClean="0"/>
              <a:t>12/10/2012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604BF-FE0B-4EF4-ACB9-3468A7B67A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0BA175-EF79-4FCF-810B-F0C0D37B41EF}" type="datetimeFigureOut">
              <a:rPr lang="en-US" smtClean="0"/>
              <a:t>12/10/2012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1604BF-FE0B-4EF4-ACB9-3468A7B67A0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195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3276600"/>
            <a:ext cx="7772400" cy="1470025"/>
          </a:xfrm>
        </p:spPr>
        <p:txBody>
          <a:bodyPr/>
          <a:lstStyle/>
          <a:p>
            <a:pPr algn="l"/>
            <a:r>
              <a:rPr lang="en-US" dirty="0" smtClean="0"/>
              <a:t>Los </a:t>
            </a:r>
            <a:r>
              <a:rPr lang="en-US" dirty="0" err="1" smtClean="0"/>
              <a:t>tOHMales</a:t>
            </a:r>
            <a:r>
              <a:rPr lang="en-US" dirty="0" smtClean="0"/>
              <a:t> </a:t>
            </a:r>
            <a:r>
              <a:rPr lang="en-US" dirty="0" err="1" smtClean="0"/>
              <a:t>CalI</a:t>
            </a:r>
            <a:r>
              <a:rPr lang="en-US" baseline="-25000" dirty="0" err="1" smtClean="0"/>
              <a:t>e</a:t>
            </a:r>
            <a:r>
              <a:rPr lang="en-US" dirty="0" err="1" smtClean="0"/>
              <a:t>ntes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4343400"/>
            <a:ext cx="6400800" cy="1752600"/>
          </a:xfrm>
        </p:spPr>
        <p:txBody>
          <a:bodyPr>
            <a:normAutofit/>
          </a:bodyPr>
          <a:lstStyle/>
          <a:p>
            <a:pPr algn="l"/>
            <a:r>
              <a:rPr lang="en-US" sz="2400" dirty="0" smtClean="0"/>
              <a:t>Lauren Cash, </a:t>
            </a:r>
            <a:r>
              <a:rPr lang="en-US" sz="2400" dirty="0" err="1" smtClean="0"/>
              <a:t>Chuhong</a:t>
            </a:r>
            <a:r>
              <a:rPr lang="en-US" sz="2400" dirty="0" smtClean="0"/>
              <a:t> </a:t>
            </a:r>
            <a:r>
              <a:rPr lang="en-US" sz="2400" dirty="0" err="1" smtClean="0"/>
              <a:t>Duan</a:t>
            </a:r>
            <a:endParaRPr lang="en-US" sz="2400" dirty="0" smtClean="0"/>
          </a:p>
          <a:p>
            <a:pPr algn="l"/>
            <a:r>
              <a:rPr lang="en-US" sz="2400" dirty="0" smtClean="0"/>
              <a:t>Rebecca Reed, Andrew Tyler</a:t>
            </a:r>
            <a:endParaRPr lang="en-US" sz="24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6477000"/>
            <a:ext cx="5572540" cy="0"/>
          </a:xfrm>
          <a:prstGeom prst="line">
            <a:avLst/>
          </a:prstGeom>
          <a:ln w="57150">
            <a:solidFill>
              <a:srgbClr val="EE831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>
            <a:stCxn id="7" idx="3"/>
          </p:cNvCxnSpPr>
          <p:nvPr/>
        </p:nvCxnSpPr>
        <p:spPr>
          <a:xfrm>
            <a:off x="7779028" y="6493877"/>
            <a:ext cx="1364972" cy="0"/>
          </a:xfrm>
          <a:prstGeom prst="line">
            <a:avLst/>
          </a:prstGeom>
          <a:ln w="57150">
            <a:solidFill>
              <a:srgbClr val="EE831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572540" y="6324600"/>
            <a:ext cx="22064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EE8318"/>
                </a:solidFill>
                <a:latin typeface="Garamond" pitchFamily="18" charset="0"/>
              </a:rPr>
              <a:t>ECE 4332: Intro to VLSI</a:t>
            </a:r>
            <a:endParaRPr lang="en-US" sz="1400" dirty="0">
              <a:solidFill>
                <a:srgbClr val="EE8318"/>
              </a:solidFill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195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" name="Straight Connector 2"/>
          <p:cNvCxnSpPr/>
          <p:nvPr/>
        </p:nvCxnSpPr>
        <p:spPr>
          <a:xfrm>
            <a:off x="0" y="6670330"/>
            <a:ext cx="5572540" cy="0"/>
          </a:xfrm>
          <a:prstGeom prst="line">
            <a:avLst/>
          </a:prstGeom>
          <a:ln w="57150">
            <a:solidFill>
              <a:srgbClr val="EE831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>
            <a:stCxn id="5" idx="3"/>
          </p:cNvCxnSpPr>
          <p:nvPr/>
        </p:nvCxnSpPr>
        <p:spPr>
          <a:xfrm>
            <a:off x="7779028" y="6687207"/>
            <a:ext cx="1364972" cy="0"/>
          </a:xfrm>
          <a:prstGeom prst="line">
            <a:avLst/>
          </a:prstGeom>
          <a:ln w="57150">
            <a:solidFill>
              <a:srgbClr val="EE831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5572540" y="6517930"/>
            <a:ext cx="22064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EE8318"/>
                </a:solidFill>
                <a:latin typeface="Garamond" pitchFamily="18" charset="0"/>
              </a:rPr>
              <a:t>ECE 4332: Intro to VLSI</a:t>
            </a:r>
            <a:endParaRPr lang="en-US" sz="1400" dirty="0">
              <a:solidFill>
                <a:srgbClr val="EE8318"/>
              </a:solidFill>
              <a:latin typeface="Garamond" pitchFamily="18" charset="0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32904" y="1195754"/>
            <a:ext cx="7772400" cy="1470025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 smtClean="0"/>
              <a:t>Process Corners - FS </a:t>
            </a:r>
            <a:endParaRPr lang="en-US" sz="3600" dirty="0"/>
          </a:p>
        </p:txBody>
      </p:sp>
      <p:pic>
        <p:nvPicPr>
          <p:cNvPr id="6146" name="Picture 2" descr="C:\Users\Chu\Desktop\F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165" y="1905366"/>
            <a:ext cx="8931669" cy="4587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6696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195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" name="Straight Connector 2"/>
          <p:cNvCxnSpPr/>
          <p:nvPr/>
        </p:nvCxnSpPr>
        <p:spPr>
          <a:xfrm>
            <a:off x="0" y="6670330"/>
            <a:ext cx="5572540" cy="0"/>
          </a:xfrm>
          <a:prstGeom prst="line">
            <a:avLst/>
          </a:prstGeom>
          <a:ln w="57150">
            <a:solidFill>
              <a:srgbClr val="EE831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>
            <a:stCxn id="5" idx="3"/>
          </p:cNvCxnSpPr>
          <p:nvPr/>
        </p:nvCxnSpPr>
        <p:spPr>
          <a:xfrm>
            <a:off x="7779028" y="6687207"/>
            <a:ext cx="1364972" cy="0"/>
          </a:xfrm>
          <a:prstGeom prst="line">
            <a:avLst/>
          </a:prstGeom>
          <a:ln w="57150">
            <a:solidFill>
              <a:srgbClr val="EE831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5572540" y="6517930"/>
            <a:ext cx="22064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EE8318"/>
                </a:solidFill>
                <a:latin typeface="Garamond" pitchFamily="18" charset="0"/>
              </a:rPr>
              <a:t>ECE 4332: Intro to VLSI</a:t>
            </a:r>
            <a:endParaRPr lang="en-US" sz="1400" dirty="0">
              <a:solidFill>
                <a:srgbClr val="EE8318"/>
              </a:solidFill>
              <a:latin typeface="Garamond" pitchFamily="18" charset="0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32904" y="1195754"/>
            <a:ext cx="7772400" cy="1470025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 smtClean="0"/>
              <a:t>Process Corners - SF </a:t>
            </a:r>
            <a:endParaRPr lang="en-US" sz="3600" dirty="0"/>
          </a:p>
        </p:txBody>
      </p:sp>
      <p:pic>
        <p:nvPicPr>
          <p:cNvPr id="7170" name="Picture 2" descr="C:\Users\Chu\Desktop\SF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752600"/>
            <a:ext cx="8915400" cy="4611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87596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195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" name="Straight Connector 2"/>
          <p:cNvCxnSpPr/>
          <p:nvPr/>
        </p:nvCxnSpPr>
        <p:spPr>
          <a:xfrm>
            <a:off x="0" y="6670330"/>
            <a:ext cx="5572540" cy="0"/>
          </a:xfrm>
          <a:prstGeom prst="line">
            <a:avLst/>
          </a:prstGeom>
          <a:ln w="57150">
            <a:solidFill>
              <a:srgbClr val="EE831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>
            <a:stCxn id="5" idx="3"/>
          </p:cNvCxnSpPr>
          <p:nvPr/>
        </p:nvCxnSpPr>
        <p:spPr>
          <a:xfrm>
            <a:off x="7779028" y="6687207"/>
            <a:ext cx="1364972" cy="0"/>
          </a:xfrm>
          <a:prstGeom prst="line">
            <a:avLst/>
          </a:prstGeom>
          <a:ln w="57150">
            <a:solidFill>
              <a:srgbClr val="EE831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5572540" y="6517930"/>
            <a:ext cx="22064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EE8318"/>
                </a:solidFill>
                <a:latin typeface="Garamond" pitchFamily="18" charset="0"/>
              </a:rPr>
              <a:t>ECE 4332: Intro to VLSI</a:t>
            </a:r>
            <a:endParaRPr lang="en-US" sz="1400" dirty="0">
              <a:solidFill>
                <a:srgbClr val="EE8318"/>
              </a:solidFill>
              <a:latin typeface="Garamond" pitchFamily="18" charset="0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32904" y="1195754"/>
            <a:ext cx="7772400" cy="1470025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 smtClean="0"/>
              <a:t>Process Corners - SS </a:t>
            </a:r>
            <a:endParaRPr lang="en-US" sz="3600" dirty="0"/>
          </a:p>
        </p:txBody>
      </p:sp>
      <p:pic>
        <p:nvPicPr>
          <p:cNvPr id="8194" name="Picture 2" descr="C:\Users\Chu\Desktop\S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37" y="1788652"/>
            <a:ext cx="9094163" cy="4703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29985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3276600"/>
            <a:ext cx="7772400" cy="1470025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Layout  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195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" name="Straight Connector 3"/>
          <p:cNvCxnSpPr/>
          <p:nvPr/>
        </p:nvCxnSpPr>
        <p:spPr>
          <a:xfrm>
            <a:off x="0" y="6477000"/>
            <a:ext cx="5572540" cy="0"/>
          </a:xfrm>
          <a:prstGeom prst="line">
            <a:avLst/>
          </a:prstGeom>
          <a:ln w="57150">
            <a:solidFill>
              <a:srgbClr val="EE831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>
            <a:stCxn id="6" idx="3"/>
          </p:cNvCxnSpPr>
          <p:nvPr/>
        </p:nvCxnSpPr>
        <p:spPr>
          <a:xfrm>
            <a:off x="7779028" y="6493877"/>
            <a:ext cx="1364972" cy="0"/>
          </a:xfrm>
          <a:prstGeom prst="line">
            <a:avLst/>
          </a:prstGeom>
          <a:ln w="57150">
            <a:solidFill>
              <a:srgbClr val="EE831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5572540" y="6324600"/>
            <a:ext cx="22064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EE8318"/>
                </a:solidFill>
                <a:latin typeface="Garamond" pitchFamily="18" charset="0"/>
              </a:rPr>
              <a:t>ECE 4332: Intro to VLSI</a:t>
            </a:r>
            <a:endParaRPr lang="en-US" sz="1400" dirty="0">
              <a:solidFill>
                <a:srgbClr val="EE8318"/>
              </a:solidFill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195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04800" y="1371600"/>
            <a:ext cx="23839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Single Bit cell</a:t>
            </a: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3527593" y="6038699"/>
            <a:ext cx="4267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Figure : Los </a:t>
            </a:r>
            <a:r>
              <a:rPr lang="en-US" sz="1600" dirty="0" err="1" smtClean="0"/>
              <a:t>tOHMales</a:t>
            </a:r>
            <a:r>
              <a:rPr lang="en-US" sz="1600" dirty="0" smtClean="0"/>
              <a:t> </a:t>
            </a:r>
            <a:r>
              <a:rPr lang="en-US" sz="1600" dirty="0" err="1" smtClean="0"/>
              <a:t>Calientes</a:t>
            </a:r>
            <a:r>
              <a:rPr lang="en-US" sz="1600" dirty="0" smtClean="0"/>
              <a:t>, Bit Cell Layout</a:t>
            </a:r>
            <a:endParaRPr lang="en-US" sz="16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6683" y="1241192"/>
            <a:ext cx="4151713" cy="4796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Straight Connector 7"/>
          <p:cNvCxnSpPr/>
          <p:nvPr/>
        </p:nvCxnSpPr>
        <p:spPr>
          <a:xfrm>
            <a:off x="0" y="6477000"/>
            <a:ext cx="5572540" cy="0"/>
          </a:xfrm>
          <a:prstGeom prst="line">
            <a:avLst/>
          </a:prstGeom>
          <a:ln w="57150">
            <a:solidFill>
              <a:srgbClr val="EE831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>
            <a:stCxn id="10" idx="3"/>
          </p:cNvCxnSpPr>
          <p:nvPr/>
        </p:nvCxnSpPr>
        <p:spPr>
          <a:xfrm>
            <a:off x="7779028" y="6493877"/>
            <a:ext cx="1364972" cy="0"/>
          </a:xfrm>
          <a:prstGeom prst="line">
            <a:avLst/>
          </a:prstGeom>
          <a:ln w="57150">
            <a:solidFill>
              <a:srgbClr val="EE831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572540" y="6324600"/>
            <a:ext cx="22064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EE8318"/>
                </a:solidFill>
                <a:latin typeface="Garamond" pitchFamily="18" charset="0"/>
              </a:rPr>
              <a:t>ECE 4332: Intro to VLSI</a:t>
            </a:r>
            <a:endParaRPr lang="en-US" sz="1400" dirty="0">
              <a:solidFill>
                <a:srgbClr val="EE8318"/>
              </a:solidFill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195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-31531" y="1201283"/>
            <a:ext cx="35285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High Speed Sense Amp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3538104" y="6009290"/>
            <a:ext cx="4267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Figure : Los </a:t>
            </a:r>
            <a:r>
              <a:rPr lang="en-US" sz="1600" dirty="0" err="1" smtClean="0"/>
              <a:t>tOHMales</a:t>
            </a:r>
            <a:r>
              <a:rPr lang="en-US" sz="1600" dirty="0" smtClean="0"/>
              <a:t> </a:t>
            </a:r>
            <a:r>
              <a:rPr lang="en-US" sz="1600" dirty="0" err="1" smtClean="0"/>
              <a:t>Calientes</a:t>
            </a:r>
            <a:r>
              <a:rPr lang="en-US" sz="1600" dirty="0" smtClean="0"/>
              <a:t>, Bit Cell Layout</a:t>
            </a:r>
            <a:endParaRPr lang="en-US" sz="1600" dirty="0"/>
          </a:p>
        </p:txBody>
      </p:sp>
      <p:pic>
        <p:nvPicPr>
          <p:cNvPr id="8" name="Picture 7" descr="SensAmp Layout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186544" y="1724503"/>
            <a:ext cx="5383106" cy="4242744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0" y="6477000"/>
            <a:ext cx="5572540" cy="0"/>
          </a:xfrm>
          <a:prstGeom prst="line">
            <a:avLst/>
          </a:prstGeom>
          <a:ln w="57150">
            <a:solidFill>
              <a:srgbClr val="EE831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stCxn id="11" idx="3"/>
          </p:cNvCxnSpPr>
          <p:nvPr/>
        </p:nvCxnSpPr>
        <p:spPr>
          <a:xfrm>
            <a:off x="7779028" y="6493877"/>
            <a:ext cx="1364972" cy="0"/>
          </a:xfrm>
          <a:prstGeom prst="line">
            <a:avLst/>
          </a:prstGeom>
          <a:ln w="57150">
            <a:solidFill>
              <a:srgbClr val="EE831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572540" y="6324600"/>
            <a:ext cx="22064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EE8318"/>
                </a:solidFill>
                <a:latin typeface="Garamond" pitchFamily="18" charset="0"/>
              </a:rPr>
              <a:t>ECE 4332: Intro to VLSI</a:t>
            </a:r>
            <a:endParaRPr lang="en-US" sz="1400" dirty="0">
              <a:solidFill>
                <a:srgbClr val="EE8318"/>
              </a:solidFill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195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623704" y="5885793"/>
            <a:ext cx="5181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Figure : Los </a:t>
            </a:r>
            <a:r>
              <a:rPr lang="en-US" sz="1600" dirty="0" err="1" smtClean="0"/>
              <a:t>tOHMales</a:t>
            </a:r>
            <a:r>
              <a:rPr lang="en-US" sz="1600" dirty="0" smtClean="0"/>
              <a:t> </a:t>
            </a:r>
            <a:r>
              <a:rPr lang="en-US" sz="1600" dirty="0" err="1" smtClean="0"/>
              <a:t>Calientes</a:t>
            </a:r>
            <a:r>
              <a:rPr lang="en-US" sz="1600" dirty="0" smtClean="0"/>
              <a:t>, Pre-charge Layout</a:t>
            </a:r>
            <a:endParaRPr lang="en-US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28903" y="1195754"/>
            <a:ext cx="31874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Pre-charge Layout</a:t>
            </a:r>
            <a:endParaRPr lang="en-US" sz="3200" dirty="0"/>
          </a:p>
        </p:txBody>
      </p:sp>
      <p:pic>
        <p:nvPicPr>
          <p:cNvPr id="8" name="Picture 7" descr="PreCharge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295399" y="1740844"/>
            <a:ext cx="7677343" cy="4144949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0" y="6477000"/>
            <a:ext cx="5572540" cy="0"/>
          </a:xfrm>
          <a:prstGeom prst="line">
            <a:avLst/>
          </a:prstGeom>
          <a:ln w="57150">
            <a:solidFill>
              <a:srgbClr val="EE831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>
            <a:stCxn id="10" idx="3"/>
          </p:cNvCxnSpPr>
          <p:nvPr/>
        </p:nvCxnSpPr>
        <p:spPr>
          <a:xfrm>
            <a:off x="7779028" y="6493877"/>
            <a:ext cx="1364972" cy="0"/>
          </a:xfrm>
          <a:prstGeom prst="line">
            <a:avLst/>
          </a:prstGeom>
          <a:ln w="57150">
            <a:solidFill>
              <a:srgbClr val="EE831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572540" y="6324600"/>
            <a:ext cx="22064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EE8318"/>
                </a:solidFill>
                <a:latin typeface="Garamond" pitchFamily="18" charset="0"/>
              </a:rPr>
              <a:t>ECE 4332: Intro to VLSI</a:t>
            </a:r>
            <a:endParaRPr lang="en-US" sz="1400" dirty="0">
              <a:solidFill>
                <a:srgbClr val="EE8318"/>
              </a:solidFill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195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444819" y="5986046"/>
            <a:ext cx="4267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Figure : Los </a:t>
            </a:r>
            <a:r>
              <a:rPr lang="en-US" sz="1600" dirty="0" err="1" smtClean="0"/>
              <a:t>tOHMales</a:t>
            </a:r>
            <a:r>
              <a:rPr lang="en-US" sz="1600" dirty="0" smtClean="0"/>
              <a:t> </a:t>
            </a:r>
            <a:r>
              <a:rPr lang="en-US" sz="1600" dirty="0" err="1" smtClean="0"/>
              <a:t>Calientes</a:t>
            </a:r>
            <a:r>
              <a:rPr lang="en-US" sz="1600" dirty="0" smtClean="0"/>
              <a:t>, 32x1 </a:t>
            </a:r>
            <a:r>
              <a:rPr lang="en-US" sz="1600" dirty="0" err="1" smtClean="0"/>
              <a:t>Mux</a:t>
            </a:r>
            <a:endParaRPr lang="en-US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183931" y="1218226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32x1 </a:t>
            </a:r>
            <a:r>
              <a:rPr lang="en-US" sz="3200" dirty="0" err="1" smtClean="0"/>
              <a:t>Mux</a:t>
            </a:r>
            <a:endParaRPr lang="en-US" sz="3200" dirty="0"/>
          </a:p>
        </p:txBody>
      </p:sp>
      <p:pic>
        <p:nvPicPr>
          <p:cNvPr id="5" name="Picture 4" descr="32x1 Mux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83931" y="2099847"/>
            <a:ext cx="8852038" cy="3886199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0" y="6477000"/>
            <a:ext cx="5572540" cy="0"/>
          </a:xfrm>
          <a:prstGeom prst="line">
            <a:avLst/>
          </a:prstGeom>
          <a:ln w="57150">
            <a:solidFill>
              <a:srgbClr val="EE831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>
            <a:stCxn id="10" idx="3"/>
          </p:cNvCxnSpPr>
          <p:nvPr/>
        </p:nvCxnSpPr>
        <p:spPr>
          <a:xfrm>
            <a:off x="7779028" y="6493877"/>
            <a:ext cx="1364972" cy="0"/>
          </a:xfrm>
          <a:prstGeom prst="line">
            <a:avLst/>
          </a:prstGeom>
          <a:ln w="57150">
            <a:solidFill>
              <a:srgbClr val="EE831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572540" y="6324600"/>
            <a:ext cx="22064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EE8318"/>
                </a:solidFill>
                <a:latin typeface="Garamond" pitchFamily="18" charset="0"/>
              </a:rPr>
              <a:t>ECE 4332: Intro to VLSI</a:t>
            </a:r>
            <a:endParaRPr lang="en-US" sz="1400" dirty="0">
              <a:solidFill>
                <a:srgbClr val="EE8318"/>
              </a:solidFill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195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044176" y="5960477"/>
            <a:ext cx="4724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Figure : Los </a:t>
            </a:r>
            <a:r>
              <a:rPr lang="en-US" sz="1600" dirty="0" err="1" smtClean="0"/>
              <a:t>tOHMales</a:t>
            </a:r>
            <a:r>
              <a:rPr lang="en-US" sz="1600" dirty="0" smtClean="0"/>
              <a:t> </a:t>
            </a:r>
            <a:r>
              <a:rPr lang="en-US" sz="1600" dirty="0" err="1" smtClean="0"/>
              <a:t>Calientes</a:t>
            </a:r>
            <a:r>
              <a:rPr lang="en-US" sz="1600" dirty="0" smtClean="0"/>
              <a:t>, Pre-Decoder Layout</a:t>
            </a:r>
            <a:endParaRPr lang="en-US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0" y="1195754"/>
            <a:ext cx="22678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Pre-Decoder</a:t>
            </a:r>
            <a:endParaRPr lang="en-US" sz="3200" dirty="0"/>
          </a:p>
        </p:txBody>
      </p:sp>
      <p:pic>
        <p:nvPicPr>
          <p:cNvPr id="5" name="Picture 4" descr="predecoder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6200000">
            <a:off x="3090160" y="1175904"/>
            <a:ext cx="4582391" cy="4800600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0" y="6477000"/>
            <a:ext cx="5572540" cy="0"/>
          </a:xfrm>
          <a:prstGeom prst="line">
            <a:avLst/>
          </a:prstGeom>
          <a:ln w="57150">
            <a:solidFill>
              <a:srgbClr val="EE831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>
            <a:stCxn id="10" idx="3"/>
          </p:cNvCxnSpPr>
          <p:nvPr/>
        </p:nvCxnSpPr>
        <p:spPr>
          <a:xfrm>
            <a:off x="7779028" y="6493877"/>
            <a:ext cx="1364972" cy="0"/>
          </a:xfrm>
          <a:prstGeom prst="line">
            <a:avLst/>
          </a:prstGeom>
          <a:ln w="57150">
            <a:solidFill>
              <a:srgbClr val="EE831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572540" y="6324600"/>
            <a:ext cx="22064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EE8318"/>
                </a:solidFill>
                <a:latin typeface="Garamond" pitchFamily="18" charset="0"/>
              </a:rPr>
              <a:t>ECE 4332: Intro to VLSI</a:t>
            </a:r>
            <a:endParaRPr lang="en-US" sz="1400" dirty="0">
              <a:solidFill>
                <a:srgbClr val="EE8318"/>
              </a:solidFill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195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514600" y="6096000"/>
            <a:ext cx="4267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Figure : Los </a:t>
            </a:r>
            <a:r>
              <a:rPr lang="en-US" sz="1600" dirty="0" err="1" smtClean="0"/>
              <a:t>tOHMales</a:t>
            </a:r>
            <a:r>
              <a:rPr lang="en-US" sz="1600" dirty="0" smtClean="0"/>
              <a:t> </a:t>
            </a:r>
            <a:r>
              <a:rPr lang="en-US" sz="1600" dirty="0" err="1" smtClean="0"/>
              <a:t>Calientes</a:t>
            </a:r>
            <a:r>
              <a:rPr lang="en-US" sz="1600" dirty="0" smtClean="0"/>
              <a:t>, Row Decoder</a:t>
            </a:r>
            <a:endParaRPr lang="en-US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0" y="1350797"/>
            <a:ext cx="24058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Row Decoder</a:t>
            </a:r>
            <a:endParaRPr lang="en-US" sz="3200" dirty="0"/>
          </a:p>
        </p:txBody>
      </p:sp>
      <p:pic>
        <p:nvPicPr>
          <p:cNvPr id="5" name="Picture 4" descr="postdecoder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6200000">
            <a:off x="2234660" y="1411481"/>
            <a:ext cx="4827080" cy="4705714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0" y="6477000"/>
            <a:ext cx="5572540" cy="0"/>
          </a:xfrm>
          <a:prstGeom prst="line">
            <a:avLst/>
          </a:prstGeom>
          <a:ln w="57150">
            <a:solidFill>
              <a:srgbClr val="EE831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>
            <a:stCxn id="10" idx="3"/>
          </p:cNvCxnSpPr>
          <p:nvPr/>
        </p:nvCxnSpPr>
        <p:spPr>
          <a:xfrm>
            <a:off x="7779028" y="6493877"/>
            <a:ext cx="1364972" cy="0"/>
          </a:xfrm>
          <a:prstGeom prst="line">
            <a:avLst/>
          </a:prstGeom>
          <a:ln w="57150">
            <a:solidFill>
              <a:srgbClr val="EE831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572540" y="6324600"/>
            <a:ext cx="22064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EE8318"/>
                </a:solidFill>
                <a:latin typeface="Garamond" pitchFamily="18" charset="0"/>
              </a:rPr>
              <a:t>ECE 4332: Intro to VLSI</a:t>
            </a:r>
            <a:endParaRPr lang="en-US" sz="1400" dirty="0">
              <a:solidFill>
                <a:srgbClr val="EE8318"/>
              </a:solidFill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195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3276600"/>
            <a:ext cx="7772400" cy="1470025"/>
          </a:xfrm>
        </p:spPr>
        <p:txBody>
          <a:bodyPr/>
          <a:lstStyle/>
          <a:p>
            <a:pPr algn="l"/>
            <a:r>
              <a:rPr lang="en-US" dirty="0" smtClean="0"/>
              <a:t>Introduction</a:t>
            </a:r>
            <a:endParaRPr lang="en-US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0" y="6477000"/>
            <a:ext cx="5572540" cy="0"/>
          </a:xfrm>
          <a:prstGeom prst="line">
            <a:avLst/>
          </a:prstGeom>
          <a:ln w="57150">
            <a:solidFill>
              <a:srgbClr val="EE831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>
            <a:stCxn id="6" idx="3"/>
          </p:cNvCxnSpPr>
          <p:nvPr/>
        </p:nvCxnSpPr>
        <p:spPr>
          <a:xfrm>
            <a:off x="7779028" y="6493877"/>
            <a:ext cx="1364972" cy="0"/>
          </a:xfrm>
          <a:prstGeom prst="line">
            <a:avLst/>
          </a:prstGeom>
          <a:ln w="57150">
            <a:solidFill>
              <a:srgbClr val="EE831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5572540" y="6324600"/>
            <a:ext cx="22064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EE8318"/>
                </a:solidFill>
                <a:latin typeface="Garamond" pitchFamily="18" charset="0"/>
              </a:rPr>
              <a:t>ECE 4332: Intro to VLSI</a:t>
            </a:r>
            <a:endParaRPr lang="en-US" sz="1400" dirty="0">
              <a:solidFill>
                <a:srgbClr val="EE8318"/>
              </a:solidFill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195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590800" y="6138446"/>
            <a:ext cx="4267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Figure : Los </a:t>
            </a:r>
            <a:r>
              <a:rPr lang="en-US" sz="1600" dirty="0" err="1" smtClean="0"/>
              <a:t>tOHMales</a:t>
            </a:r>
            <a:r>
              <a:rPr lang="en-US" sz="1600" dirty="0" smtClean="0"/>
              <a:t> </a:t>
            </a:r>
            <a:r>
              <a:rPr lang="en-US" sz="1600" dirty="0" err="1" smtClean="0"/>
              <a:t>Calientes</a:t>
            </a:r>
            <a:r>
              <a:rPr lang="en-US" sz="1600" dirty="0" smtClean="0"/>
              <a:t>, Full Layout</a:t>
            </a:r>
            <a:endParaRPr lang="en-US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152400" y="1295400"/>
            <a:ext cx="19868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Full Layout</a:t>
            </a:r>
            <a:endParaRPr lang="en-US" sz="3200" dirty="0"/>
          </a:p>
        </p:txBody>
      </p:sp>
      <p:pic>
        <p:nvPicPr>
          <p:cNvPr id="5" name="Picture 4" descr="full layout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524000" y="1774697"/>
            <a:ext cx="7146533" cy="4420646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0" y="6477000"/>
            <a:ext cx="5572540" cy="0"/>
          </a:xfrm>
          <a:prstGeom prst="line">
            <a:avLst/>
          </a:prstGeom>
          <a:ln w="57150">
            <a:solidFill>
              <a:srgbClr val="EE831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>
            <a:stCxn id="10" idx="3"/>
          </p:cNvCxnSpPr>
          <p:nvPr/>
        </p:nvCxnSpPr>
        <p:spPr>
          <a:xfrm>
            <a:off x="7779028" y="6493877"/>
            <a:ext cx="1364972" cy="0"/>
          </a:xfrm>
          <a:prstGeom prst="line">
            <a:avLst/>
          </a:prstGeom>
          <a:ln w="57150">
            <a:solidFill>
              <a:srgbClr val="EE831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572540" y="6324600"/>
            <a:ext cx="22064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EE8318"/>
                </a:solidFill>
                <a:latin typeface="Garamond" pitchFamily="18" charset="0"/>
              </a:rPr>
              <a:t>ECE 4332: Intro to VLSI</a:t>
            </a:r>
            <a:endParaRPr lang="en-US" sz="1400" dirty="0">
              <a:solidFill>
                <a:srgbClr val="EE8318"/>
              </a:solidFill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3276600"/>
            <a:ext cx="7772400" cy="1470025"/>
          </a:xfrm>
        </p:spPr>
        <p:txBody>
          <a:bodyPr/>
          <a:lstStyle/>
          <a:p>
            <a:pPr algn="l"/>
            <a:r>
              <a:rPr lang="en-US" dirty="0" smtClean="0"/>
              <a:t>Optimizations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195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" name="Straight Connector 3"/>
          <p:cNvCxnSpPr/>
          <p:nvPr/>
        </p:nvCxnSpPr>
        <p:spPr>
          <a:xfrm>
            <a:off x="0" y="6477000"/>
            <a:ext cx="5572540" cy="0"/>
          </a:xfrm>
          <a:prstGeom prst="line">
            <a:avLst/>
          </a:prstGeom>
          <a:ln w="57150">
            <a:solidFill>
              <a:srgbClr val="EE831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>
            <a:stCxn id="6" idx="3"/>
          </p:cNvCxnSpPr>
          <p:nvPr/>
        </p:nvCxnSpPr>
        <p:spPr>
          <a:xfrm>
            <a:off x="7779028" y="6493877"/>
            <a:ext cx="1364972" cy="0"/>
          </a:xfrm>
          <a:prstGeom prst="line">
            <a:avLst/>
          </a:prstGeom>
          <a:ln w="57150">
            <a:solidFill>
              <a:srgbClr val="EE831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5572540" y="6324600"/>
            <a:ext cx="22064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EE8318"/>
                </a:solidFill>
                <a:latin typeface="Garamond" pitchFamily="18" charset="0"/>
              </a:rPr>
              <a:t>ECE 4332: Intro to VLSI</a:t>
            </a:r>
            <a:endParaRPr lang="en-US" sz="1400" dirty="0">
              <a:solidFill>
                <a:srgbClr val="EE8318"/>
              </a:solidFill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195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03011" y="616270"/>
            <a:ext cx="8229600" cy="4754563"/>
          </a:xfrm>
        </p:spPr>
        <p:txBody>
          <a:bodyPr>
            <a:normAutofit fontScale="92500" lnSpcReduction="10000"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b="1" dirty="0" smtClean="0"/>
              <a:t>High speed Sense Amp architecture</a:t>
            </a:r>
          </a:p>
          <a:p>
            <a:r>
              <a:rPr lang="en-US" dirty="0"/>
              <a:t>BL/BLB/PRECH Logic</a:t>
            </a:r>
          </a:p>
          <a:p>
            <a:r>
              <a:rPr lang="en-US" dirty="0" smtClean="0"/>
              <a:t>Pre-decoder logic</a:t>
            </a:r>
          </a:p>
          <a:p>
            <a:r>
              <a:rPr lang="en-US" dirty="0" smtClean="0"/>
              <a:t>Decoder location</a:t>
            </a:r>
          </a:p>
          <a:p>
            <a:r>
              <a:rPr lang="en-US" dirty="0" smtClean="0"/>
              <a:t>Square cache architecture</a:t>
            </a:r>
          </a:p>
          <a:p>
            <a:r>
              <a:rPr lang="en-US" b="1" dirty="0" smtClean="0"/>
              <a:t>Write drive size</a:t>
            </a:r>
            <a:endParaRPr lang="en-US" b="1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0" y="6477000"/>
            <a:ext cx="5572540" cy="0"/>
          </a:xfrm>
          <a:prstGeom prst="line">
            <a:avLst/>
          </a:prstGeom>
          <a:ln w="57150">
            <a:solidFill>
              <a:srgbClr val="EE831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>
            <a:stCxn id="7" idx="3"/>
          </p:cNvCxnSpPr>
          <p:nvPr/>
        </p:nvCxnSpPr>
        <p:spPr>
          <a:xfrm>
            <a:off x="7779028" y="6493877"/>
            <a:ext cx="1364972" cy="0"/>
          </a:xfrm>
          <a:prstGeom prst="line">
            <a:avLst/>
          </a:prstGeom>
          <a:ln w="57150">
            <a:solidFill>
              <a:srgbClr val="EE831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572540" y="6324600"/>
            <a:ext cx="22064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EE8318"/>
                </a:solidFill>
                <a:latin typeface="Garamond" pitchFamily="18" charset="0"/>
              </a:rPr>
              <a:t>ECE 4332: Intro to VLSI</a:t>
            </a:r>
            <a:endParaRPr lang="en-US" sz="1400" dirty="0">
              <a:solidFill>
                <a:srgbClr val="EE8318"/>
              </a:solidFill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195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Group 3"/>
          <p:cNvGrpSpPr/>
          <p:nvPr/>
        </p:nvGrpSpPr>
        <p:grpSpPr>
          <a:xfrm>
            <a:off x="3528530" y="1443252"/>
            <a:ext cx="5486400" cy="4419599"/>
            <a:chOff x="1752600" y="1219200"/>
            <a:chExt cx="5638800" cy="4495800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752600" y="1219200"/>
              <a:ext cx="5616769" cy="4495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" name="Rectangle 2"/>
            <p:cNvSpPr/>
            <p:nvPr/>
          </p:nvSpPr>
          <p:spPr>
            <a:xfrm>
              <a:off x="1752600" y="1219200"/>
              <a:ext cx="5638800" cy="44958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0" y="1195754"/>
            <a:ext cx="3528530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High Speed Sense Amp</a:t>
            </a:r>
          </a:p>
          <a:p>
            <a:endParaRPr lang="en-US" sz="2800" dirty="0"/>
          </a:p>
          <a:p>
            <a:endParaRPr lang="en-US" sz="28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/>
              <a:t>Speeded up ~50%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2842730" y="5909338"/>
            <a:ext cx="6172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Figure.  High Speed Sense Amp for Cache Application (Hsu, Ho, (2004))</a:t>
            </a:r>
            <a:endParaRPr lang="en-US" sz="160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6477000"/>
            <a:ext cx="5572540" cy="0"/>
          </a:xfrm>
          <a:prstGeom prst="line">
            <a:avLst/>
          </a:prstGeom>
          <a:ln w="57150">
            <a:solidFill>
              <a:srgbClr val="EE831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>
            <a:stCxn id="10" idx="3"/>
          </p:cNvCxnSpPr>
          <p:nvPr/>
        </p:nvCxnSpPr>
        <p:spPr>
          <a:xfrm>
            <a:off x="7779028" y="6493877"/>
            <a:ext cx="1364972" cy="0"/>
          </a:xfrm>
          <a:prstGeom prst="line">
            <a:avLst/>
          </a:prstGeom>
          <a:ln w="57150">
            <a:solidFill>
              <a:srgbClr val="EE831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572540" y="6324600"/>
            <a:ext cx="22064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EE8318"/>
                </a:solidFill>
                <a:latin typeface="Garamond" pitchFamily="18" charset="0"/>
              </a:rPr>
              <a:t>ECE 4332: Intro to VLSI</a:t>
            </a:r>
            <a:endParaRPr lang="en-US" sz="1400" dirty="0">
              <a:solidFill>
                <a:srgbClr val="EE8318"/>
              </a:solidFill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Chu\Desktop\Write delay sim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9980" y="1487214"/>
            <a:ext cx="5948254" cy="4608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1195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" name="Straight Connector 3"/>
          <p:cNvCxnSpPr/>
          <p:nvPr/>
        </p:nvCxnSpPr>
        <p:spPr>
          <a:xfrm>
            <a:off x="0" y="6477000"/>
            <a:ext cx="5572540" cy="0"/>
          </a:xfrm>
          <a:prstGeom prst="line">
            <a:avLst/>
          </a:prstGeom>
          <a:ln w="57150">
            <a:solidFill>
              <a:srgbClr val="EE831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>
            <a:stCxn id="6" idx="3"/>
          </p:cNvCxnSpPr>
          <p:nvPr/>
        </p:nvCxnSpPr>
        <p:spPr>
          <a:xfrm>
            <a:off x="7779028" y="6493877"/>
            <a:ext cx="1364972" cy="0"/>
          </a:xfrm>
          <a:prstGeom prst="line">
            <a:avLst/>
          </a:prstGeom>
          <a:ln w="57150">
            <a:solidFill>
              <a:srgbClr val="EE831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5572540" y="6324600"/>
            <a:ext cx="22064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EE8318"/>
                </a:solidFill>
                <a:latin typeface="Garamond" pitchFamily="18" charset="0"/>
              </a:rPr>
              <a:t>ECE 4332: Intro to VLSI</a:t>
            </a:r>
            <a:endParaRPr lang="en-US" sz="1400" dirty="0">
              <a:solidFill>
                <a:srgbClr val="EE8318"/>
              </a:solidFill>
              <a:latin typeface="Garamond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2400" y="1361090"/>
            <a:ext cx="2971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Write Driver </a:t>
            </a:r>
            <a:r>
              <a:rPr lang="en-US" sz="3200" dirty="0"/>
              <a:t>S</a:t>
            </a:r>
            <a:r>
              <a:rPr lang="en-US" sz="3200" dirty="0" smtClean="0"/>
              <a:t>ize</a:t>
            </a:r>
          </a:p>
          <a:p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4114800" y="6096000"/>
            <a:ext cx="4724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Figure.  Write delay vs. BL driver size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46721019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3276600"/>
            <a:ext cx="7772400" cy="1470025"/>
          </a:xfrm>
        </p:spPr>
        <p:txBody>
          <a:bodyPr/>
          <a:lstStyle/>
          <a:p>
            <a:pPr algn="l"/>
            <a:r>
              <a:rPr lang="en-US" dirty="0" smtClean="0"/>
              <a:t>Metrics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195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" name="Straight Connector 3"/>
          <p:cNvCxnSpPr/>
          <p:nvPr/>
        </p:nvCxnSpPr>
        <p:spPr>
          <a:xfrm>
            <a:off x="0" y="6477000"/>
            <a:ext cx="5572540" cy="0"/>
          </a:xfrm>
          <a:prstGeom prst="line">
            <a:avLst/>
          </a:prstGeom>
          <a:ln w="57150">
            <a:solidFill>
              <a:srgbClr val="EE831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>
            <a:stCxn id="6" idx="3"/>
          </p:cNvCxnSpPr>
          <p:nvPr/>
        </p:nvCxnSpPr>
        <p:spPr>
          <a:xfrm>
            <a:off x="7779028" y="6493877"/>
            <a:ext cx="1364972" cy="0"/>
          </a:xfrm>
          <a:prstGeom prst="line">
            <a:avLst/>
          </a:prstGeom>
          <a:ln w="57150">
            <a:solidFill>
              <a:srgbClr val="EE831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5572540" y="6324600"/>
            <a:ext cx="22064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EE8318"/>
                </a:solidFill>
                <a:latin typeface="Garamond" pitchFamily="18" charset="0"/>
              </a:rPr>
              <a:t>ECE 4332: Intro to VLSI</a:t>
            </a:r>
            <a:endParaRPr lang="en-US" sz="1400" dirty="0">
              <a:solidFill>
                <a:srgbClr val="EE8318"/>
              </a:solidFill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7081485"/>
              </p:ext>
            </p:extLst>
          </p:nvPr>
        </p:nvGraphicFramePr>
        <p:xfrm>
          <a:off x="1181100" y="1199522"/>
          <a:ext cx="6781800" cy="51716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90900"/>
                <a:gridCol w="3390900"/>
              </a:tblGrid>
              <a:tr h="40048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Power Breakdown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Value</a:t>
                      </a:r>
                      <a:endParaRPr lang="en-US" dirty="0"/>
                    </a:p>
                  </a:txBody>
                  <a:tcPr/>
                </a:tc>
              </a:tr>
              <a:tr h="400488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Bitline</a:t>
                      </a:r>
                      <a:r>
                        <a:rPr lang="en-US" dirty="0" smtClean="0"/>
                        <a:t> charger write power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58.34</a:t>
                      </a:r>
                      <a:r>
                        <a:rPr lang="en-US" baseline="0" dirty="0" smtClean="0"/>
                        <a:t> </a:t>
                      </a:r>
                      <a:r>
                        <a:rPr lang="el-GR" dirty="0" smtClean="0">
                          <a:latin typeface="+mn-lt"/>
                        </a:rPr>
                        <a:t>μ</a:t>
                      </a:r>
                      <a:r>
                        <a:rPr lang="en-US" dirty="0" smtClean="0"/>
                        <a:t>W</a:t>
                      </a:r>
                      <a:endParaRPr lang="en-US" dirty="0"/>
                    </a:p>
                  </a:txBody>
                  <a:tcPr/>
                </a:tc>
              </a:tr>
              <a:tr h="400488"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/>
                        <a:t>Column decoder write power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1.705 </a:t>
                      </a:r>
                      <a:r>
                        <a:rPr lang="el-GR" dirty="0" smtClean="0">
                          <a:latin typeface="+mn-lt"/>
                        </a:rPr>
                        <a:t>μ</a:t>
                      </a:r>
                      <a:r>
                        <a:rPr lang="en-US" dirty="0" smtClean="0"/>
                        <a:t>W</a:t>
                      </a:r>
                      <a:endParaRPr lang="en-US" dirty="0"/>
                    </a:p>
                  </a:txBody>
                  <a:tcPr/>
                </a:tc>
              </a:tr>
              <a:tr h="40048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Row decoder writer power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41.28 </a:t>
                      </a:r>
                      <a:r>
                        <a:rPr lang="el-GR" dirty="0" smtClean="0">
                          <a:latin typeface="+mn-lt"/>
                        </a:rPr>
                        <a:t>μ</a:t>
                      </a:r>
                      <a:r>
                        <a:rPr lang="en-US" dirty="0" smtClean="0"/>
                        <a:t>W</a:t>
                      </a:r>
                      <a:endParaRPr lang="en-US" dirty="0"/>
                    </a:p>
                  </a:txBody>
                  <a:tcPr/>
                </a:tc>
              </a:tr>
              <a:tr h="40048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Sense amp write power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/>
                        <a:t>78.45</a:t>
                      </a:r>
                      <a:r>
                        <a:rPr lang="en-US" dirty="0" smtClean="0"/>
                        <a:t> </a:t>
                      </a:r>
                      <a:r>
                        <a:rPr lang="el-GR" dirty="0" smtClean="0">
                          <a:latin typeface="+mn-lt"/>
                        </a:rPr>
                        <a:t>μ</a:t>
                      </a:r>
                      <a:r>
                        <a:rPr lang="en-US" b="0" dirty="0" smtClean="0"/>
                        <a:t>W</a:t>
                      </a:r>
                      <a:endParaRPr lang="en-US" b="0" dirty="0"/>
                    </a:p>
                  </a:txBody>
                  <a:tcPr/>
                </a:tc>
              </a:tr>
              <a:tr h="40048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Bit cell write power: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20.03 </a:t>
                      </a:r>
                      <a:r>
                        <a:rPr lang="el-GR" dirty="0" smtClean="0">
                          <a:latin typeface="+mn-lt"/>
                        </a:rPr>
                        <a:t>μ</a:t>
                      </a:r>
                      <a:r>
                        <a:rPr lang="en-US" dirty="0" smtClean="0"/>
                        <a:t>W</a:t>
                      </a:r>
                      <a:endParaRPr lang="en-US" dirty="0"/>
                    </a:p>
                  </a:txBody>
                  <a:tcPr/>
                </a:tc>
              </a:tr>
              <a:tr h="400488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Bitline</a:t>
                      </a:r>
                      <a:r>
                        <a:rPr lang="en-US" dirty="0" smtClean="0"/>
                        <a:t> charger read power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16.96 </a:t>
                      </a:r>
                      <a:r>
                        <a:rPr lang="el-GR" dirty="0" smtClean="0">
                          <a:latin typeface="+mn-lt"/>
                        </a:rPr>
                        <a:t>μ</a:t>
                      </a:r>
                      <a:r>
                        <a:rPr lang="en-US" dirty="0" smtClean="0"/>
                        <a:t>W</a:t>
                      </a:r>
                      <a:endParaRPr lang="en-US" dirty="0"/>
                    </a:p>
                  </a:txBody>
                  <a:tcPr/>
                </a:tc>
              </a:tr>
              <a:tr h="400488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Cloumn</a:t>
                      </a:r>
                      <a:r>
                        <a:rPr lang="en-US" dirty="0" smtClean="0"/>
                        <a:t> decoder read power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1.05 </a:t>
                      </a:r>
                      <a:r>
                        <a:rPr lang="el-GR" dirty="0" smtClean="0">
                          <a:latin typeface="+mn-lt"/>
                        </a:rPr>
                        <a:t>μ</a:t>
                      </a:r>
                      <a:r>
                        <a:rPr lang="en-US" dirty="0" smtClean="0"/>
                        <a:t>W</a:t>
                      </a:r>
                      <a:endParaRPr lang="en-US" dirty="0"/>
                    </a:p>
                  </a:txBody>
                  <a:tcPr/>
                </a:tc>
              </a:tr>
              <a:tr h="34106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Row decoder</a:t>
                      </a:r>
                      <a:r>
                        <a:rPr lang="en-US" baseline="0" dirty="0" smtClean="0"/>
                        <a:t> read power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40.01 </a:t>
                      </a:r>
                      <a:r>
                        <a:rPr lang="el-GR" dirty="0" smtClean="0">
                          <a:latin typeface="+mn-lt"/>
                        </a:rPr>
                        <a:t>μ</a:t>
                      </a:r>
                      <a:r>
                        <a:rPr lang="en-US" dirty="0" smtClean="0"/>
                        <a:t>W</a:t>
                      </a:r>
                      <a:endParaRPr lang="en-US" dirty="0"/>
                    </a:p>
                  </a:txBody>
                  <a:tcPr/>
                </a:tc>
              </a:tr>
              <a:tr h="40048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Sense amp read power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137.4 </a:t>
                      </a:r>
                      <a:r>
                        <a:rPr lang="el-GR" dirty="0" smtClean="0">
                          <a:latin typeface="+mn-lt"/>
                        </a:rPr>
                        <a:t>μ</a:t>
                      </a:r>
                      <a:r>
                        <a:rPr lang="en-US" dirty="0" smtClean="0"/>
                        <a:t>W</a:t>
                      </a:r>
                      <a:endParaRPr lang="en-US" dirty="0"/>
                    </a:p>
                  </a:txBody>
                  <a:tcPr/>
                </a:tc>
              </a:tr>
              <a:tr h="40048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Bit</a:t>
                      </a:r>
                      <a:r>
                        <a:rPr lang="en-US" baseline="0" dirty="0" smtClean="0"/>
                        <a:t> cell read power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29.89</a:t>
                      </a:r>
                      <a:r>
                        <a:rPr lang="en-US" baseline="0" dirty="0" smtClean="0"/>
                        <a:t> </a:t>
                      </a:r>
                      <a:r>
                        <a:rPr lang="el-GR" dirty="0" smtClean="0">
                          <a:latin typeface="+mn-lt"/>
                        </a:rPr>
                        <a:t>μ</a:t>
                      </a:r>
                      <a:r>
                        <a:rPr lang="en-US" dirty="0" smtClean="0"/>
                        <a:t>W</a:t>
                      </a:r>
                      <a:endParaRPr lang="en-US" dirty="0"/>
                    </a:p>
                  </a:txBody>
                  <a:tcPr/>
                </a:tc>
              </a:tr>
              <a:tr h="40048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Total write power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121.7 </a:t>
                      </a:r>
                      <a:r>
                        <a:rPr lang="el-GR" dirty="0" smtClean="0">
                          <a:latin typeface="+mn-lt"/>
                        </a:rPr>
                        <a:t>μ</a:t>
                      </a:r>
                      <a:r>
                        <a:rPr lang="en-US" dirty="0" smtClean="0"/>
                        <a:t>W</a:t>
                      </a:r>
                      <a:endParaRPr lang="en-US" dirty="0"/>
                    </a:p>
                  </a:txBody>
                  <a:tcPr/>
                </a:tc>
              </a:tr>
              <a:tr h="40048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Total read power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237.2 </a:t>
                      </a:r>
                      <a:r>
                        <a:rPr lang="el-GR" dirty="0" smtClean="0">
                          <a:latin typeface="+mn-lt"/>
                        </a:rPr>
                        <a:t>μ</a:t>
                      </a:r>
                      <a:r>
                        <a:rPr lang="en-US" dirty="0" smtClean="0"/>
                        <a:t>W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195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Connector 5"/>
          <p:cNvCxnSpPr/>
          <p:nvPr/>
        </p:nvCxnSpPr>
        <p:spPr>
          <a:xfrm>
            <a:off x="0" y="6477000"/>
            <a:ext cx="5572540" cy="0"/>
          </a:xfrm>
          <a:prstGeom prst="line">
            <a:avLst/>
          </a:prstGeom>
          <a:ln w="57150">
            <a:solidFill>
              <a:srgbClr val="EE831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>
            <a:stCxn id="8" idx="3"/>
          </p:cNvCxnSpPr>
          <p:nvPr/>
        </p:nvCxnSpPr>
        <p:spPr>
          <a:xfrm>
            <a:off x="7779028" y="6493877"/>
            <a:ext cx="1364972" cy="0"/>
          </a:xfrm>
          <a:prstGeom prst="line">
            <a:avLst/>
          </a:prstGeom>
          <a:ln w="57150">
            <a:solidFill>
              <a:srgbClr val="EE831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572540" y="6324600"/>
            <a:ext cx="22064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EE8318"/>
                </a:solidFill>
                <a:latin typeface="Garamond" pitchFamily="18" charset="0"/>
              </a:rPr>
              <a:t>ECE 4332: Intro to VLSI</a:t>
            </a:r>
            <a:endParaRPr lang="en-US" sz="1400" dirty="0">
              <a:solidFill>
                <a:srgbClr val="EE8318"/>
              </a:solidFill>
              <a:latin typeface="Garamon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737412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2853216"/>
              </p:ext>
            </p:extLst>
          </p:nvPr>
        </p:nvGraphicFramePr>
        <p:xfrm>
          <a:off x="872986" y="1371600"/>
          <a:ext cx="7398028" cy="48712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99014"/>
                <a:gridCol w="3699014"/>
              </a:tblGrid>
              <a:tr h="42949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Measurement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Value</a:t>
                      </a:r>
                      <a:endParaRPr lang="en-US" dirty="0"/>
                    </a:p>
                  </a:txBody>
                  <a:tcPr/>
                </a:tc>
              </a:tr>
              <a:tr h="42949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Metric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0" u="none" strike="noStrike" smtClean="0">
                          <a:solidFill>
                            <a:srgbClr val="000000"/>
                          </a:solidFill>
                          <a:latin typeface="+mn-lt"/>
                        </a:rPr>
                        <a:t>7.34x10</a:t>
                      </a:r>
                      <a:r>
                        <a:rPr lang="en-US" sz="1800" b="0" i="0" u="none" strike="noStrike" baseline="30000" smtClean="0">
                          <a:solidFill>
                            <a:srgbClr val="000000"/>
                          </a:solidFill>
                          <a:latin typeface="+mn-lt"/>
                        </a:rPr>
                        <a:t>-35</a:t>
                      </a:r>
                      <a:r>
                        <a:rPr lang="en-US" sz="1800" b="0" i="0" u="none" strike="noStrike" baseline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en-US" sz="1800" b="0" i="0" u="none" strike="noStrike" smtClean="0">
                          <a:solidFill>
                            <a:srgbClr val="000000"/>
                          </a:solidFill>
                          <a:latin typeface="+mn-lt"/>
                        </a:rPr>
                        <a:t>J·s</a:t>
                      </a:r>
                      <a:r>
                        <a:rPr lang="en-US" sz="1800" b="0" i="0" u="none" strike="noStrike" baseline="30000" smtClean="0">
                          <a:solidFill>
                            <a:srgbClr val="000000"/>
                          </a:solidFill>
                          <a:latin typeface="+mn-lt"/>
                        </a:rPr>
                        <a:t>2</a:t>
                      </a:r>
                      <a:r>
                        <a:rPr lang="en-US" sz="1800" b="0" i="0" u="none" strike="noStrike" smtClean="0">
                          <a:solidFill>
                            <a:srgbClr val="000000"/>
                          </a:solidFill>
                          <a:latin typeface="+mn-lt"/>
                        </a:rPr>
                        <a:t>·mm</a:t>
                      </a:r>
                      <a:r>
                        <a:rPr lang="en-US" sz="1800" b="0" i="0" u="none" strike="noStrike" baseline="30000" smtClean="0">
                          <a:solidFill>
                            <a:srgbClr val="000000"/>
                          </a:solidFill>
                          <a:latin typeface="+mn-lt"/>
                        </a:rPr>
                        <a:t>2</a:t>
                      </a:r>
                      <a:r>
                        <a:rPr lang="en-US" sz="1800" b="0" i="0" u="none" strike="noStrike" smtClean="0">
                          <a:solidFill>
                            <a:srgbClr val="000000"/>
                          </a:solidFill>
                          <a:latin typeface="+mn-lt"/>
                        </a:rPr>
                        <a:t>·W</a:t>
                      </a:r>
                      <a:endParaRPr lang="en-US" dirty="0"/>
                    </a:p>
                  </a:txBody>
                  <a:tcPr/>
                </a:tc>
              </a:tr>
              <a:tr h="42949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Single </a:t>
                      </a:r>
                      <a:r>
                        <a:rPr lang="en-US" dirty="0" err="1" smtClean="0"/>
                        <a:t>Bitcell</a:t>
                      </a:r>
                      <a:r>
                        <a:rPr lang="en-US" baseline="0" dirty="0" smtClean="0"/>
                        <a:t> Area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1.1</a:t>
                      </a:r>
                      <a:r>
                        <a:rPr lang="en-US" baseline="0" dirty="0" smtClean="0"/>
                        <a:t> </a:t>
                      </a:r>
                      <a:r>
                        <a:rPr lang="el-GR" dirty="0" smtClean="0">
                          <a:latin typeface="+mn-lt"/>
                        </a:rPr>
                        <a:t>μ</a:t>
                      </a:r>
                      <a:r>
                        <a:rPr lang="en-US" dirty="0" smtClean="0"/>
                        <a:t>m</a:t>
                      </a:r>
                      <a:r>
                        <a:rPr lang="en-US" sz="1800" b="0" i="0" u="none" strike="noStrike" baseline="30000" dirty="0" smtClean="0">
                          <a:solidFill>
                            <a:srgbClr val="000000"/>
                          </a:solidFill>
                          <a:latin typeface="+mn-lt"/>
                        </a:rPr>
                        <a:t>2</a:t>
                      </a:r>
                      <a:endParaRPr lang="en-US" dirty="0"/>
                    </a:p>
                  </a:txBody>
                  <a:tcPr/>
                </a:tc>
              </a:tr>
              <a:tr h="42949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Total Area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0.1148 </a:t>
                      </a:r>
                      <a:r>
                        <a:rPr lang="en-US" dirty="0" smtClean="0">
                          <a:latin typeface="Calibri"/>
                        </a:rPr>
                        <a:t>mm</a:t>
                      </a:r>
                      <a:r>
                        <a:rPr lang="en-US" baseline="30000" dirty="0" smtClean="0">
                          <a:latin typeface="Calibri"/>
                        </a:rPr>
                        <a:t>2</a:t>
                      </a:r>
                      <a:endParaRPr lang="en-US" dirty="0"/>
                    </a:p>
                  </a:txBody>
                  <a:tcPr/>
                </a:tc>
              </a:tr>
              <a:tr h="42949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Read Energy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0.3558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</a:t>
                      </a:r>
                      <a:r>
                        <a:rPr lang="en-US" dirty="0" err="1" smtClean="0"/>
                        <a:t>J</a:t>
                      </a:r>
                      <a:endParaRPr lang="en-US" dirty="0"/>
                    </a:p>
                  </a:txBody>
                  <a:tcPr/>
                </a:tc>
              </a:tr>
              <a:tr h="42949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Write Energy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0.18255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</a:t>
                      </a:r>
                      <a:r>
                        <a:rPr lang="en-US" dirty="0" err="1" smtClean="0"/>
                        <a:t>J</a:t>
                      </a:r>
                      <a:endParaRPr lang="en-US" dirty="0"/>
                    </a:p>
                  </a:txBody>
                  <a:tcPr/>
                </a:tc>
              </a:tr>
              <a:tr h="42949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Total Energy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0.326925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</a:t>
                      </a:r>
                      <a:r>
                        <a:rPr lang="en-US" dirty="0" err="1" smtClean="0"/>
                        <a:t>J</a:t>
                      </a:r>
                      <a:endParaRPr lang="en-US" dirty="0"/>
                    </a:p>
                  </a:txBody>
                  <a:tcPr/>
                </a:tc>
              </a:tr>
              <a:tr h="42949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Read Delay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.</a:t>
                      </a:r>
                      <a:r>
                        <a:rPr lang="en-US" dirty="0" smtClean="0"/>
                        <a:t>450 ns</a:t>
                      </a:r>
                      <a:endParaRPr lang="en-US" dirty="0"/>
                    </a:p>
                  </a:txBody>
                  <a:tcPr/>
                </a:tc>
              </a:tr>
              <a:tr h="14547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Write Delay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.</a:t>
                      </a:r>
                      <a:r>
                        <a:rPr lang="en-US" dirty="0" smtClean="0"/>
                        <a:t>397 ns</a:t>
                      </a:r>
                      <a:endParaRPr lang="en-US" dirty="0"/>
                    </a:p>
                  </a:txBody>
                  <a:tcPr/>
                </a:tc>
              </a:tr>
              <a:tr h="42949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Total Delay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.</a:t>
                      </a:r>
                      <a:r>
                        <a:rPr lang="en-US" dirty="0" smtClean="0"/>
                        <a:t>770 ns</a:t>
                      </a:r>
                      <a:endParaRPr lang="en-US" dirty="0" smtClean="0"/>
                    </a:p>
                    <a:p>
                      <a:pPr algn="ctr"/>
                      <a:r>
                        <a:rPr lang="en-US" baseline="0" dirty="0" smtClean="0"/>
                        <a:t> (slower due to recharge)</a:t>
                      </a:r>
                      <a:endParaRPr lang="en-US" dirty="0"/>
                    </a:p>
                  </a:txBody>
                  <a:tcPr/>
                </a:tc>
              </a:tr>
              <a:tr h="42949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Idle Power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3.3 </a:t>
                      </a:r>
                      <a:r>
                        <a:rPr lang="en-US" dirty="0" err="1" smtClean="0"/>
                        <a:t>mW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195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Straight Connector 4"/>
          <p:cNvCxnSpPr/>
          <p:nvPr/>
        </p:nvCxnSpPr>
        <p:spPr>
          <a:xfrm>
            <a:off x="0" y="6477000"/>
            <a:ext cx="5572540" cy="0"/>
          </a:xfrm>
          <a:prstGeom prst="line">
            <a:avLst/>
          </a:prstGeom>
          <a:ln w="57150">
            <a:solidFill>
              <a:srgbClr val="EE831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>
            <a:stCxn id="7" idx="3"/>
          </p:cNvCxnSpPr>
          <p:nvPr/>
        </p:nvCxnSpPr>
        <p:spPr>
          <a:xfrm>
            <a:off x="7779028" y="6493877"/>
            <a:ext cx="1364972" cy="0"/>
          </a:xfrm>
          <a:prstGeom prst="line">
            <a:avLst/>
          </a:prstGeom>
          <a:ln w="57150">
            <a:solidFill>
              <a:srgbClr val="EE831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572540" y="6324600"/>
            <a:ext cx="22064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EE8318"/>
                </a:solidFill>
                <a:latin typeface="Garamond" pitchFamily="18" charset="0"/>
              </a:rPr>
              <a:t>ECE 4332: Intro to VLSI</a:t>
            </a:r>
            <a:endParaRPr lang="en-US" sz="1400" dirty="0">
              <a:solidFill>
                <a:srgbClr val="EE8318"/>
              </a:solidFill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195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990600"/>
            <a:ext cx="8229600" cy="1143000"/>
          </a:xfrm>
        </p:spPr>
        <p:txBody>
          <a:bodyPr/>
          <a:lstStyle/>
          <a:p>
            <a:pPr algn="l"/>
            <a:r>
              <a:rPr lang="en-US" dirty="0" smtClean="0"/>
              <a:t>References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6477000"/>
            <a:ext cx="5572540" cy="0"/>
          </a:xfrm>
          <a:prstGeom prst="line">
            <a:avLst/>
          </a:prstGeom>
          <a:ln w="57150">
            <a:solidFill>
              <a:srgbClr val="EE831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>
            <a:stCxn id="7" idx="3"/>
          </p:cNvCxnSpPr>
          <p:nvPr/>
        </p:nvCxnSpPr>
        <p:spPr>
          <a:xfrm>
            <a:off x="7779028" y="6493877"/>
            <a:ext cx="1364972" cy="0"/>
          </a:xfrm>
          <a:prstGeom prst="line">
            <a:avLst/>
          </a:prstGeom>
          <a:ln w="57150">
            <a:solidFill>
              <a:srgbClr val="EE831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572540" y="6324600"/>
            <a:ext cx="22064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EE8318"/>
                </a:solidFill>
                <a:latin typeface="Garamond" pitchFamily="18" charset="0"/>
              </a:rPr>
              <a:t>ECE 4332: Intro to VLSI</a:t>
            </a:r>
            <a:endParaRPr lang="en-US" sz="1400" dirty="0">
              <a:solidFill>
                <a:srgbClr val="EE8318"/>
              </a:solidFill>
              <a:latin typeface="Garamond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90500" y="2057400"/>
            <a:ext cx="8763000" cy="163121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/>
              <a:t>Hsu, C.-L., &amp; Ho, M.-H. (2004). High-speed sense amplifier for </a:t>
            </a:r>
            <a:r>
              <a:rPr lang="en-US" sz="2000" dirty="0" smtClean="0"/>
              <a:t>SRAM</a:t>
            </a:r>
          </a:p>
          <a:p>
            <a:r>
              <a:rPr lang="en-US" sz="2000" dirty="0" smtClean="0"/>
              <a:t>      applications</a:t>
            </a:r>
            <a:r>
              <a:rPr lang="en-US" sz="2000" dirty="0"/>
              <a:t>. </a:t>
            </a:r>
            <a:r>
              <a:rPr lang="en-US" sz="2000" i="1" dirty="0"/>
              <a:t>The 2004 IEEE Asia-Pacific Conference on Circuits and Systems, </a:t>
            </a:r>
            <a:r>
              <a:rPr lang="en-US" sz="2000" i="1" dirty="0" smtClean="0"/>
              <a:t>  </a:t>
            </a:r>
          </a:p>
          <a:p>
            <a:r>
              <a:rPr lang="en-US" sz="2000" i="1" dirty="0"/>
              <a:t> </a:t>
            </a:r>
            <a:r>
              <a:rPr lang="en-US" sz="2000" i="1" dirty="0" smtClean="0"/>
              <a:t>     2004</a:t>
            </a:r>
            <a:r>
              <a:rPr lang="en-US" sz="2000" i="1" dirty="0"/>
              <a:t>. Proceedings</a:t>
            </a:r>
            <a:r>
              <a:rPr lang="en-US" sz="2000" dirty="0"/>
              <a:t> (Vol. 1, pp. 577 – 580 vol.1). Presented at the </a:t>
            </a:r>
            <a:r>
              <a:rPr lang="en-US" sz="2000" dirty="0" err="1"/>
              <a:t>The</a:t>
            </a:r>
            <a:r>
              <a:rPr lang="en-US" sz="2000" dirty="0"/>
              <a:t> 2004 IEEE </a:t>
            </a:r>
            <a:r>
              <a:rPr lang="en-US" sz="2000" dirty="0" smtClean="0"/>
              <a:t> </a:t>
            </a:r>
          </a:p>
          <a:p>
            <a:r>
              <a:rPr lang="en-US" sz="2000" dirty="0"/>
              <a:t> </a:t>
            </a:r>
            <a:r>
              <a:rPr lang="en-US" sz="2000" dirty="0" smtClean="0"/>
              <a:t>      Asia-Pacific </a:t>
            </a:r>
            <a:r>
              <a:rPr lang="en-US" sz="2000" dirty="0"/>
              <a:t>Conference on Circuits and Systems, 2004. Proceedings. </a:t>
            </a:r>
            <a:endParaRPr lang="en-US" sz="2000" dirty="0" smtClean="0"/>
          </a:p>
          <a:p>
            <a:r>
              <a:rPr lang="en-US" sz="2000" dirty="0"/>
              <a:t> </a:t>
            </a:r>
            <a:r>
              <a:rPr lang="en-US" sz="2000" dirty="0" smtClean="0"/>
              <a:t>      doi:10.1109/APCCAS.2004.1412828</a:t>
            </a:r>
            <a:endParaRPr lang="en-US" sz="2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195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516563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  <a:p>
            <a:pPr>
              <a:buNone/>
            </a:pPr>
            <a:r>
              <a:rPr lang="en-US" dirty="0" smtClean="0"/>
              <a:t>Project:</a:t>
            </a:r>
          </a:p>
          <a:p>
            <a:r>
              <a:rPr lang="en-US" dirty="0" smtClean="0"/>
              <a:t>Design a high-speed 64KB SRAM cache</a:t>
            </a:r>
          </a:p>
          <a:p>
            <a:r>
              <a:rPr lang="en-US" dirty="0" smtClean="0"/>
              <a:t>Make optimizations that influence </a:t>
            </a:r>
            <a:r>
              <a:rPr lang="en-US" dirty="0"/>
              <a:t>p</a:t>
            </a:r>
            <a:r>
              <a:rPr lang="en-US" dirty="0" smtClean="0"/>
              <a:t>ower </a:t>
            </a:r>
            <a:r>
              <a:rPr lang="en-US" dirty="0"/>
              <a:t>c</a:t>
            </a:r>
            <a:r>
              <a:rPr lang="en-US" dirty="0" smtClean="0"/>
              <a:t>onsumption, area and total delay</a:t>
            </a:r>
          </a:p>
          <a:p>
            <a:r>
              <a:rPr lang="en-US" dirty="0" smtClean="0"/>
              <a:t>Metric: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Delay^2*access-energy*idle-power*area</a:t>
            </a:r>
          </a:p>
          <a:p>
            <a:pPr marL="0" indent="0">
              <a:buNone/>
            </a:pPr>
            <a:endParaRPr lang="en-US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0" y="6477000"/>
            <a:ext cx="5572540" cy="0"/>
          </a:xfrm>
          <a:prstGeom prst="line">
            <a:avLst/>
          </a:prstGeom>
          <a:ln w="57150">
            <a:solidFill>
              <a:srgbClr val="EE831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>
            <a:stCxn id="7" idx="3"/>
          </p:cNvCxnSpPr>
          <p:nvPr/>
        </p:nvCxnSpPr>
        <p:spPr>
          <a:xfrm>
            <a:off x="7779028" y="6493877"/>
            <a:ext cx="1364972" cy="0"/>
          </a:xfrm>
          <a:prstGeom prst="line">
            <a:avLst/>
          </a:prstGeom>
          <a:ln w="57150">
            <a:solidFill>
              <a:srgbClr val="EE831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572540" y="6324600"/>
            <a:ext cx="22064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EE8318"/>
                </a:solidFill>
                <a:latin typeface="Garamond" pitchFamily="18" charset="0"/>
              </a:rPr>
              <a:t>ECE 4332: Intro to VLSI</a:t>
            </a:r>
            <a:endParaRPr lang="en-US" sz="1400" dirty="0">
              <a:solidFill>
                <a:srgbClr val="EE8318"/>
              </a:solidFill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3276600"/>
            <a:ext cx="7772400" cy="1470025"/>
          </a:xfrm>
        </p:spPr>
        <p:txBody>
          <a:bodyPr/>
          <a:lstStyle/>
          <a:p>
            <a:pPr algn="l"/>
            <a:r>
              <a:rPr lang="en-US" dirty="0" smtClean="0"/>
              <a:t>Overview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195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" name="Straight Connector 3"/>
          <p:cNvCxnSpPr/>
          <p:nvPr/>
        </p:nvCxnSpPr>
        <p:spPr>
          <a:xfrm>
            <a:off x="0" y="6477000"/>
            <a:ext cx="5572540" cy="0"/>
          </a:xfrm>
          <a:prstGeom prst="line">
            <a:avLst/>
          </a:prstGeom>
          <a:ln w="57150">
            <a:solidFill>
              <a:srgbClr val="EE831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>
            <a:stCxn id="6" idx="3"/>
          </p:cNvCxnSpPr>
          <p:nvPr/>
        </p:nvCxnSpPr>
        <p:spPr>
          <a:xfrm>
            <a:off x="7779028" y="6493877"/>
            <a:ext cx="1364972" cy="0"/>
          </a:xfrm>
          <a:prstGeom prst="line">
            <a:avLst/>
          </a:prstGeom>
          <a:ln w="57150">
            <a:solidFill>
              <a:srgbClr val="EE831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5572540" y="6324600"/>
            <a:ext cx="22064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EE8318"/>
                </a:solidFill>
                <a:latin typeface="Garamond" pitchFamily="18" charset="0"/>
              </a:rPr>
              <a:t>ECE 4332: Intro to VLSI</a:t>
            </a:r>
            <a:endParaRPr lang="en-US" sz="1400" dirty="0">
              <a:solidFill>
                <a:srgbClr val="EE8318"/>
              </a:solidFill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195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" name="Straight Connector 2"/>
          <p:cNvCxnSpPr/>
          <p:nvPr/>
        </p:nvCxnSpPr>
        <p:spPr>
          <a:xfrm>
            <a:off x="0" y="6477000"/>
            <a:ext cx="5572540" cy="0"/>
          </a:xfrm>
          <a:prstGeom prst="line">
            <a:avLst/>
          </a:prstGeom>
          <a:ln w="57150">
            <a:solidFill>
              <a:srgbClr val="EE831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>
            <a:stCxn id="5" idx="3"/>
          </p:cNvCxnSpPr>
          <p:nvPr/>
        </p:nvCxnSpPr>
        <p:spPr>
          <a:xfrm>
            <a:off x="7779028" y="6493877"/>
            <a:ext cx="1364972" cy="0"/>
          </a:xfrm>
          <a:prstGeom prst="line">
            <a:avLst/>
          </a:prstGeom>
          <a:ln w="57150">
            <a:solidFill>
              <a:srgbClr val="EE831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5572540" y="6324600"/>
            <a:ext cx="22064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EE8318"/>
                </a:solidFill>
                <a:latin typeface="Garamond" pitchFamily="18" charset="0"/>
              </a:rPr>
              <a:t>ECE 4332: Intro to VLSI</a:t>
            </a:r>
            <a:endParaRPr lang="en-US" sz="1400" dirty="0">
              <a:solidFill>
                <a:srgbClr val="EE8318"/>
              </a:solidFill>
              <a:latin typeface="Garamond" pitchFamily="18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8037" y="1358369"/>
            <a:ext cx="5387925" cy="49452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195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5576300" y="2717800"/>
            <a:ext cx="47638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Figure :  </a:t>
            </a:r>
            <a:r>
              <a:rPr lang="en-US" sz="1400" dirty="0"/>
              <a:t>Simple SRAM 6T Bit Cell </a:t>
            </a:r>
            <a:r>
              <a:rPr lang="en-US" sz="1400" i="1" dirty="0"/>
              <a:t>(</a:t>
            </a:r>
            <a:r>
              <a:rPr lang="en-US" sz="1400" i="1" dirty="0" err="1"/>
              <a:t>U.Va</a:t>
            </a:r>
            <a:r>
              <a:rPr lang="en-US" sz="1400" i="1" dirty="0"/>
              <a:t> ECE wiki)</a:t>
            </a:r>
            <a:endParaRPr lang="en-US" sz="1400" dirty="0"/>
          </a:p>
          <a:p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7224367" y="1295400"/>
            <a:ext cx="1865078" cy="1447800"/>
            <a:chOff x="2133600" y="1066800"/>
            <a:chExt cx="4648200" cy="4343400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200980" y="1066800"/>
              <a:ext cx="4580820" cy="426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" name="Rectangle 3"/>
            <p:cNvSpPr/>
            <p:nvPr/>
          </p:nvSpPr>
          <p:spPr>
            <a:xfrm>
              <a:off x="2133600" y="1066800"/>
              <a:ext cx="4648200" cy="43434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26276" y="1295400"/>
            <a:ext cx="231287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Components</a:t>
            </a:r>
            <a:endParaRPr lang="en-US" sz="320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6477000"/>
            <a:ext cx="5572540" cy="0"/>
          </a:xfrm>
          <a:prstGeom prst="line">
            <a:avLst/>
          </a:prstGeom>
          <a:ln w="57150">
            <a:solidFill>
              <a:srgbClr val="EE831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>
            <a:stCxn id="10" idx="3"/>
          </p:cNvCxnSpPr>
          <p:nvPr/>
        </p:nvCxnSpPr>
        <p:spPr>
          <a:xfrm>
            <a:off x="7779028" y="6493877"/>
            <a:ext cx="1364972" cy="0"/>
          </a:xfrm>
          <a:prstGeom prst="line">
            <a:avLst/>
          </a:prstGeom>
          <a:ln w="57150">
            <a:solidFill>
              <a:srgbClr val="EE831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572540" y="6324600"/>
            <a:ext cx="22064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EE8318"/>
                </a:solidFill>
                <a:latin typeface="Garamond" pitchFamily="18" charset="0"/>
              </a:rPr>
              <a:t>ECE 4332: Intro to VLSI</a:t>
            </a:r>
            <a:endParaRPr lang="en-US" sz="1400" dirty="0">
              <a:solidFill>
                <a:srgbClr val="EE8318"/>
              </a:solidFill>
              <a:latin typeface="Garamond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2400" y="1901167"/>
            <a:ext cx="373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3" name="Content Placeholder 5"/>
          <p:cNvSpPr txBox="1">
            <a:spLocks/>
          </p:cNvSpPr>
          <p:nvPr/>
        </p:nvSpPr>
        <p:spPr>
          <a:xfrm>
            <a:off x="0" y="685800"/>
            <a:ext cx="8229600" cy="475456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Sized standard 6T Bit Cell</a:t>
            </a:r>
          </a:p>
          <a:p>
            <a:r>
              <a:rPr lang="en-US" sz="2400" dirty="0" smtClean="0"/>
              <a:t>Row decoder: </a:t>
            </a:r>
            <a:r>
              <a:rPr lang="en-US" sz="2400" dirty="0" err="1" smtClean="0"/>
              <a:t>predecode</a:t>
            </a:r>
            <a:r>
              <a:rPr lang="en-US" sz="2400" dirty="0" smtClean="0"/>
              <a:t> stage (4-16)</a:t>
            </a:r>
          </a:p>
          <a:p>
            <a:r>
              <a:rPr lang="en-US" sz="2400" dirty="0" smtClean="0"/>
              <a:t>Column </a:t>
            </a:r>
            <a:r>
              <a:rPr lang="en-US" sz="2400" dirty="0" err="1" smtClean="0"/>
              <a:t>deMUX</a:t>
            </a:r>
            <a:r>
              <a:rPr lang="en-US" sz="2400" dirty="0" smtClean="0"/>
              <a:t>: </a:t>
            </a:r>
            <a:r>
              <a:rPr lang="en-US" sz="2400" dirty="0" err="1" smtClean="0"/>
              <a:t>precode</a:t>
            </a:r>
            <a:r>
              <a:rPr lang="en-US" sz="2400" dirty="0" smtClean="0"/>
              <a:t> stage (3-8, 2-4)</a:t>
            </a:r>
          </a:p>
          <a:p>
            <a:r>
              <a:rPr lang="en-US" sz="2400" dirty="0" err="1" smtClean="0"/>
              <a:t>PreCharge</a:t>
            </a:r>
            <a:r>
              <a:rPr lang="en-US" sz="2400" dirty="0" smtClean="0"/>
              <a:t>/BL/BLB</a:t>
            </a:r>
          </a:p>
          <a:p>
            <a:r>
              <a:rPr lang="en-US" sz="2400" dirty="0" smtClean="0"/>
              <a:t>High Speed Sense Amp</a:t>
            </a:r>
          </a:p>
          <a:p>
            <a:r>
              <a:rPr lang="en-US" sz="2400" dirty="0" smtClean="0"/>
              <a:t>Column MUX for output data</a:t>
            </a:r>
          </a:p>
          <a:p>
            <a:pPr marL="0" indent="0">
              <a:buNone/>
            </a:pPr>
            <a:endParaRPr lang="en-US" sz="2400" dirty="0" smtClean="0"/>
          </a:p>
          <a:p>
            <a:endParaRPr lang="en-US" sz="2400" dirty="0" smtClean="0"/>
          </a:p>
          <a:p>
            <a:endParaRPr lang="en-US" sz="2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3890" y="2999676"/>
            <a:ext cx="2127944" cy="29439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9717" y="2976028"/>
            <a:ext cx="1479766" cy="29438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5980849" y="5919900"/>
            <a:ext cx="476383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Figure :  Hierarchical decoders</a:t>
            </a:r>
            <a:endParaRPr lang="en-US" sz="1600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3276600"/>
            <a:ext cx="7772400" cy="1470025"/>
          </a:xfrm>
        </p:spPr>
        <p:txBody>
          <a:bodyPr/>
          <a:lstStyle/>
          <a:p>
            <a:pPr algn="l"/>
            <a:r>
              <a:rPr lang="en-US" dirty="0" smtClean="0"/>
              <a:t>The Simulations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195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" name="Straight Connector 3"/>
          <p:cNvCxnSpPr/>
          <p:nvPr/>
        </p:nvCxnSpPr>
        <p:spPr>
          <a:xfrm>
            <a:off x="0" y="6477000"/>
            <a:ext cx="5572540" cy="0"/>
          </a:xfrm>
          <a:prstGeom prst="line">
            <a:avLst/>
          </a:prstGeom>
          <a:ln w="57150">
            <a:solidFill>
              <a:srgbClr val="EE831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>
            <a:stCxn id="6" idx="3"/>
          </p:cNvCxnSpPr>
          <p:nvPr/>
        </p:nvCxnSpPr>
        <p:spPr>
          <a:xfrm>
            <a:off x="7779028" y="6493877"/>
            <a:ext cx="1364972" cy="0"/>
          </a:xfrm>
          <a:prstGeom prst="line">
            <a:avLst/>
          </a:prstGeom>
          <a:ln w="57150">
            <a:solidFill>
              <a:srgbClr val="EE831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5572540" y="6324600"/>
            <a:ext cx="22064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EE8318"/>
                </a:solidFill>
                <a:latin typeface="Garamond" pitchFamily="18" charset="0"/>
              </a:rPr>
              <a:t>ECE 4332: Intro to VLSI</a:t>
            </a:r>
            <a:endParaRPr lang="en-US" sz="1400" dirty="0">
              <a:solidFill>
                <a:srgbClr val="EE8318"/>
              </a:solidFill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195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58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6670330"/>
            <a:ext cx="5572540" cy="0"/>
          </a:xfrm>
          <a:prstGeom prst="line">
            <a:avLst/>
          </a:prstGeom>
          <a:ln w="57150">
            <a:solidFill>
              <a:srgbClr val="EE831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stCxn id="14" idx="3"/>
          </p:cNvCxnSpPr>
          <p:nvPr/>
        </p:nvCxnSpPr>
        <p:spPr>
          <a:xfrm>
            <a:off x="7779028" y="6687207"/>
            <a:ext cx="1364972" cy="0"/>
          </a:xfrm>
          <a:prstGeom prst="line">
            <a:avLst/>
          </a:prstGeom>
          <a:ln w="57150">
            <a:solidFill>
              <a:srgbClr val="EE831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572540" y="6517930"/>
            <a:ext cx="22064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EE8318"/>
                </a:solidFill>
                <a:latin typeface="Garamond" pitchFamily="18" charset="0"/>
              </a:rPr>
              <a:t>ECE 4332: Intro to VLSI</a:t>
            </a:r>
            <a:endParaRPr lang="en-US" sz="1400" dirty="0">
              <a:solidFill>
                <a:srgbClr val="EE8318"/>
              </a:solidFill>
              <a:latin typeface="Garamond" pitchFamily="18" charset="0"/>
            </a:endParaRPr>
          </a:p>
        </p:txBody>
      </p:sp>
      <p:pic>
        <p:nvPicPr>
          <p:cNvPr id="9218" name="Picture 2" descr="C:\Users\Chu\Desktop\FullTTSim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480" y="1905000"/>
            <a:ext cx="8572892" cy="4434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itle 1"/>
          <p:cNvSpPr txBox="1">
            <a:spLocks/>
          </p:cNvSpPr>
          <p:nvPr/>
        </p:nvSpPr>
        <p:spPr>
          <a:xfrm>
            <a:off x="32904" y="1195754"/>
            <a:ext cx="7772400" cy="1470025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 smtClean="0"/>
              <a:t>Simulations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195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" name="Straight Connector 2"/>
          <p:cNvCxnSpPr/>
          <p:nvPr/>
        </p:nvCxnSpPr>
        <p:spPr>
          <a:xfrm>
            <a:off x="0" y="6670330"/>
            <a:ext cx="5572540" cy="0"/>
          </a:xfrm>
          <a:prstGeom prst="line">
            <a:avLst/>
          </a:prstGeom>
          <a:ln w="57150">
            <a:solidFill>
              <a:srgbClr val="EE831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>
            <a:stCxn id="5" idx="3"/>
          </p:cNvCxnSpPr>
          <p:nvPr/>
        </p:nvCxnSpPr>
        <p:spPr>
          <a:xfrm>
            <a:off x="7779028" y="6687207"/>
            <a:ext cx="1364972" cy="0"/>
          </a:xfrm>
          <a:prstGeom prst="line">
            <a:avLst/>
          </a:prstGeom>
          <a:ln w="57150">
            <a:solidFill>
              <a:srgbClr val="EE831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5572540" y="6517930"/>
            <a:ext cx="22064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EE8318"/>
                </a:solidFill>
                <a:latin typeface="Garamond" pitchFamily="18" charset="0"/>
              </a:rPr>
              <a:t>ECE 4332: Intro to VLSI</a:t>
            </a:r>
            <a:endParaRPr lang="en-US" sz="1400" dirty="0">
              <a:solidFill>
                <a:srgbClr val="EE8318"/>
              </a:solidFill>
              <a:latin typeface="Garamond" pitchFamily="18" charset="0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32904" y="1195754"/>
            <a:ext cx="7772400" cy="1470025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 smtClean="0"/>
              <a:t>Process Corners - FF </a:t>
            </a:r>
            <a:endParaRPr lang="en-US" sz="3600" dirty="0"/>
          </a:p>
        </p:txBody>
      </p:sp>
      <p:pic>
        <p:nvPicPr>
          <p:cNvPr id="5126" name="Picture 6" descr="C:\Users\Chu\Desktop\FF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529" y="1930766"/>
            <a:ext cx="8608941" cy="4421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574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551</TotalTime>
  <Words>631</Words>
  <Application>Microsoft Office PowerPoint</Application>
  <PresentationFormat>On-screen Show (4:3)</PresentationFormat>
  <Paragraphs>202</Paragraphs>
  <Slides>28</Slides>
  <Notes>28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Office Theme</vt:lpstr>
      <vt:lpstr>Los tOHMales CalIentes</vt:lpstr>
      <vt:lpstr>Introduction</vt:lpstr>
      <vt:lpstr>PowerPoint Presentation</vt:lpstr>
      <vt:lpstr>Overview</vt:lpstr>
      <vt:lpstr>PowerPoint Presentation</vt:lpstr>
      <vt:lpstr>PowerPoint Presentation</vt:lpstr>
      <vt:lpstr>The Simulations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Layout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Optimizations</vt:lpstr>
      <vt:lpstr>PowerPoint Presentation</vt:lpstr>
      <vt:lpstr>PowerPoint Presentation</vt:lpstr>
      <vt:lpstr>PowerPoint Presentation</vt:lpstr>
      <vt:lpstr>Metrics</vt:lpstr>
      <vt:lpstr>PowerPoint Presentation</vt:lpstr>
      <vt:lpstr>PowerPoint Presentation</vt:lpstr>
      <vt:lpstr>References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Los tOHMales CalIentes</dc:title>
  <dc:creator>Rebecca C. Reed</dc:creator>
  <cp:lastModifiedBy>Chu</cp:lastModifiedBy>
  <cp:revision>113</cp:revision>
  <dcterms:created xsi:type="dcterms:W3CDTF">2012-12-09T18:24:03Z</dcterms:created>
  <dcterms:modified xsi:type="dcterms:W3CDTF">2012-12-10T06:31:26Z</dcterms:modified>
</cp:coreProperties>
</file>